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 id="2147483803" r:id="rId2"/>
    <p:sldMasterId id="2147483821" r:id="rId3"/>
    <p:sldMasterId id="2147483857" r:id="rId4"/>
    <p:sldMasterId id="2147483869" r:id="rId5"/>
    <p:sldMasterId id="2147483918" r:id="rId6"/>
    <p:sldMasterId id="2147483936" r:id="rId7"/>
  </p:sldMasterIdLst>
  <p:notesMasterIdLst>
    <p:notesMasterId r:id="rId35"/>
  </p:notesMasterIdLst>
  <p:sldIdLst>
    <p:sldId id="256" r:id="rId8"/>
    <p:sldId id="257" r:id="rId9"/>
    <p:sldId id="259" r:id="rId10"/>
    <p:sldId id="258"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84D15F-1FC9-4FDD-B6FD-DFB627848337}" type="datetimeFigureOut">
              <a:rPr lang="en-IN" smtClean="0"/>
              <a:t>25-10-2020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8C371-DE7B-43E3-BC1F-059FED75D03A}" type="slidenum">
              <a:rPr lang="en-IN" smtClean="0"/>
              <a:t>‹#›</a:t>
            </a:fld>
            <a:endParaRPr lang="en-IN"/>
          </a:p>
        </p:txBody>
      </p:sp>
    </p:spTree>
    <p:extLst>
      <p:ext uri="{BB962C8B-B14F-4D97-AF65-F5344CB8AC3E}">
        <p14:creationId xmlns:p14="http://schemas.microsoft.com/office/powerpoint/2010/main" val="1365197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A8C371-DE7B-43E3-BC1F-059FED75D03A}" type="slidenum">
              <a:rPr lang="en-IN" smtClean="0"/>
              <a:t>1</a:t>
            </a:fld>
            <a:endParaRPr lang="en-IN"/>
          </a:p>
        </p:txBody>
      </p:sp>
    </p:spTree>
    <p:extLst>
      <p:ext uri="{BB962C8B-B14F-4D97-AF65-F5344CB8AC3E}">
        <p14:creationId xmlns:p14="http://schemas.microsoft.com/office/powerpoint/2010/main" val="768604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790565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4344777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331349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2120412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7119733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7262189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114413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7303989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77340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705073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E6D6720E-5B4F-47CD-AB1E-7E1D20C42DFB}" type="datetimeFigureOut">
              <a:rPr lang="en-IN" smtClean="0"/>
              <a:t>25-10-2020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555612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143726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42165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005311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4064959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4076910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926434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D6720E-5B4F-47CD-AB1E-7E1D20C42DFB}" type="datetimeFigureOut">
              <a:rPr lang="en-IN" smtClean="0"/>
              <a:t>25-10-2020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5485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057724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511054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066580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346743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6478078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804277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0197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946730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6073529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9730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57372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116486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6361900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8141191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43BC469A-BBFC-4470-B52D-684ED0D3A77A}"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5796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4452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6851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3928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D6720E-5B4F-47CD-AB1E-7E1D20C42DFB}" type="datetimeFigureOut">
              <a:rPr lang="en-IN" smtClean="0"/>
              <a:t>25-10-2020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BC469A-BBFC-4470-B52D-684ED0D3A77A}"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846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99083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D6720E-5B4F-47CD-AB1E-7E1D20C42DFB}" type="datetimeFigureOut">
              <a:rPr lang="en-IN" smtClean="0"/>
              <a:t>25-10-2020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4897643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9017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0760091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85649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01541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52836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43BC469A-BBFC-4470-B52D-684ED0D3A77A}"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16046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41539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73394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4956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D6720E-5B4F-47CD-AB1E-7E1D20C42DFB}" type="datetimeFigureOut">
              <a:rPr lang="en-IN" smtClean="0"/>
              <a:t>25-10-2020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BC469A-BBFC-4470-B52D-684ED0D3A77A}"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37190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32950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D6720E-5B4F-47CD-AB1E-7E1D20C42DFB}" type="datetimeFigureOut">
              <a:rPr lang="en-IN" smtClean="0"/>
              <a:t>25-10-2020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634631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D6720E-5B4F-47CD-AB1E-7E1D20C42DFB}" type="datetimeFigureOut">
              <a:rPr lang="en-IN" smtClean="0"/>
              <a:t>25-10-2020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770139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37289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71293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31298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5496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43BC469A-BBFC-4470-B52D-684ED0D3A77A}"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077980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5416684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942097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657944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D6720E-5B4F-47CD-AB1E-7E1D20C42DFB}" type="datetimeFigureOut">
              <a:rPr lang="en-IN" smtClean="0"/>
              <a:t>25-10-2020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1659605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88595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9276320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D6720E-5B4F-47CD-AB1E-7E1D20C42DFB}" type="datetimeFigureOut">
              <a:rPr lang="en-IN" smtClean="0"/>
              <a:t>25-10-2020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5531696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3359241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8038834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7156422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3248935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49203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4290118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553358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6169046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293891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D6720E-5B4F-47CD-AB1E-7E1D20C42DFB}" type="datetimeFigureOut">
              <a:rPr lang="en-IN" smtClean="0"/>
              <a:t>25-10-2020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3067034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40709243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2585540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3BC469A-BBFC-4470-B52D-684ED0D3A77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81738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863439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15143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9173619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D6720E-5B4F-47CD-AB1E-7E1D20C42DFB}" type="datetimeFigureOut">
              <a:rPr lang="en-IN" smtClean="0"/>
              <a:t>25-10-2020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BC469A-BBFC-4470-B52D-684ED0D3A77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0719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8339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D6720E-5B4F-47CD-AB1E-7E1D20C42DFB}" type="datetimeFigureOut">
              <a:rPr lang="en-IN" smtClean="0"/>
              <a:t>25-10-2020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348935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8284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490937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4733756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4644828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23077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7118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4686737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31071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8754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14514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4769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43BC469A-BBFC-4470-B52D-684ED0D3A77A}"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89253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1851721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9388128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6720E-5B4F-47CD-AB1E-7E1D20C42DFB}" type="datetimeFigureOut">
              <a:rPr lang="en-IN" smtClean="0"/>
              <a:t>25-10-2020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8807707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0849832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D6720E-5B4F-47CD-AB1E-7E1D20C42DFB}" type="datetimeFigureOut">
              <a:rPr lang="en-IN" smtClean="0"/>
              <a:t>25-10-2020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28114328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D6720E-5B4F-47CD-AB1E-7E1D20C42DFB}" type="datetimeFigureOut">
              <a:rPr lang="en-IN" smtClean="0"/>
              <a:t>25-10-2020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5983688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D6720E-5B4F-47CD-AB1E-7E1D20C42DFB}" type="datetimeFigureOut">
              <a:rPr lang="en-IN" smtClean="0"/>
              <a:t>25-10-2020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6293394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680107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32703195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5888958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6720E-5B4F-47CD-AB1E-7E1D20C42DFB}" type="datetimeFigureOut">
              <a:rPr lang="en-IN" smtClean="0"/>
              <a:t>25-10-2020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BC469A-BBFC-4470-B52D-684ED0D3A77A}" type="slidenum">
              <a:rPr lang="en-IN" smtClean="0"/>
              <a:t>‹#›</a:t>
            </a:fld>
            <a:endParaRPr lang="en-IN"/>
          </a:p>
        </p:txBody>
      </p:sp>
    </p:spTree>
    <p:extLst>
      <p:ext uri="{BB962C8B-B14F-4D97-AF65-F5344CB8AC3E}">
        <p14:creationId xmlns:p14="http://schemas.microsoft.com/office/powerpoint/2010/main" val="1574400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7.jp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7.jp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0.jp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image" Target="../media/image14.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image" Target="../media/image13.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image" Target="../media/image10.jp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theme" Target="../theme/theme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E6D6720E-5B4F-47CD-AB1E-7E1D20C42DFB}" type="datetimeFigureOut">
              <a:rPr lang="en-IN" smtClean="0"/>
              <a:t>25-10-2020</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43BC469A-BBFC-4470-B52D-684ED0D3A77A}" type="slidenum">
              <a:rPr lang="en-IN" smtClean="0"/>
              <a:t>‹#›</a:t>
            </a:fld>
            <a:endParaRPr lang="en-IN"/>
          </a:p>
        </p:txBody>
      </p:sp>
    </p:spTree>
    <p:extLst>
      <p:ext uri="{BB962C8B-B14F-4D97-AF65-F5344CB8AC3E}">
        <p14:creationId xmlns:p14="http://schemas.microsoft.com/office/powerpoint/2010/main" val="4242719425"/>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6D6720E-5B4F-47CD-AB1E-7E1D20C42DFB}" type="datetimeFigureOut">
              <a:rPr lang="en-IN" smtClean="0"/>
              <a:t>25-10-2020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3BC469A-BBFC-4470-B52D-684ED0D3A77A}" type="slidenum">
              <a:rPr lang="en-IN" smtClean="0"/>
              <a:t>‹#›</a:t>
            </a:fld>
            <a:endParaRPr lang="en-IN"/>
          </a:p>
        </p:txBody>
      </p:sp>
    </p:spTree>
    <p:extLst>
      <p:ext uri="{BB962C8B-B14F-4D97-AF65-F5344CB8AC3E}">
        <p14:creationId xmlns:p14="http://schemas.microsoft.com/office/powerpoint/2010/main" val="3781886666"/>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6D6720E-5B4F-47CD-AB1E-7E1D20C42DFB}" type="datetimeFigureOut">
              <a:rPr lang="en-IN" smtClean="0"/>
              <a:t>25-10-2020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3BC469A-BBFC-4470-B52D-684ED0D3A77A}"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4586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6D6720E-5B4F-47CD-AB1E-7E1D20C42DFB}" type="datetimeFigureOut">
              <a:rPr lang="en-IN" smtClean="0"/>
              <a:t>25-10-2020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3BC469A-BBFC-4470-B52D-684ED0D3A77A}"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04015"/>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E6D6720E-5B4F-47CD-AB1E-7E1D20C42DFB}" type="datetimeFigureOut">
              <a:rPr lang="en-IN" smtClean="0"/>
              <a:t>25-10-2020</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43BC469A-BBFC-4470-B52D-684ED0D3A77A}" type="slidenum">
              <a:rPr lang="en-IN" smtClean="0"/>
              <a:t>‹#›</a:t>
            </a:fld>
            <a:endParaRPr lang="en-IN"/>
          </a:p>
        </p:txBody>
      </p:sp>
    </p:spTree>
    <p:extLst>
      <p:ext uri="{BB962C8B-B14F-4D97-AF65-F5344CB8AC3E}">
        <p14:creationId xmlns:p14="http://schemas.microsoft.com/office/powerpoint/2010/main" val="1308388458"/>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D6720E-5B4F-47CD-AB1E-7E1D20C42DFB}" type="datetimeFigureOut">
              <a:rPr lang="en-IN" smtClean="0"/>
              <a:t>25-10-2020</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BC469A-BBFC-4470-B52D-684ED0D3A77A}" type="slidenum">
              <a:rPr lang="en-IN" smtClean="0"/>
              <a:t>‹#›</a:t>
            </a:fld>
            <a:endParaRPr lang="en-IN"/>
          </a:p>
        </p:txBody>
      </p:sp>
    </p:spTree>
    <p:extLst>
      <p:ext uri="{BB962C8B-B14F-4D97-AF65-F5344CB8AC3E}">
        <p14:creationId xmlns:p14="http://schemas.microsoft.com/office/powerpoint/2010/main" val="221767856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E6D6720E-5B4F-47CD-AB1E-7E1D20C42DFB}" type="datetimeFigureOut">
              <a:rPr lang="en-IN" smtClean="0"/>
              <a:t>25-10-2020</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43BC469A-BBFC-4470-B52D-684ED0D3A77A}" type="slidenum">
              <a:rPr lang="en-IN" smtClean="0"/>
              <a:t>‹#›</a:t>
            </a:fld>
            <a:endParaRPr lang="en-IN"/>
          </a:p>
        </p:txBody>
      </p:sp>
    </p:spTree>
    <p:extLst>
      <p:ext uri="{BB962C8B-B14F-4D97-AF65-F5344CB8AC3E}">
        <p14:creationId xmlns:p14="http://schemas.microsoft.com/office/powerpoint/2010/main" val="1311017047"/>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6.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6.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6.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0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06.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6.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78A945-A596-4C9A-A0DE-4A820D58F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02" y="127421"/>
            <a:ext cx="2143125" cy="2143125"/>
          </a:xfrm>
          <a:prstGeom prst="rect">
            <a:avLst/>
          </a:prstGeom>
        </p:spPr>
      </p:pic>
      <p:sp>
        <p:nvSpPr>
          <p:cNvPr id="7" name="Rectangle 6">
            <a:extLst>
              <a:ext uri="{FF2B5EF4-FFF2-40B4-BE49-F238E27FC236}">
                <a16:creationId xmlns:a16="http://schemas.microsoft.com/office/drawing/2014/main" id="{D8A3DE36-3F64-4944-90A6-7C2C96DB193B}"/>
              </a:ext>
            </a:extLst>
          </p:cNvPr>
          <p:cNvSpPr/>
          <p:nvPr/>
        </p:nvSpPr>
        <p:spPr>
          <a:xfrm>
            <a:off x="2090318" y="127421"/>
            <a:ext cx="10312446" cy="2169825"/>
          </a:xfrm>
          <a:prstGeom prst="rect">
            <a:avLst/>
          </a:prstGeom>
          <a:noFill/>
        </p:spPr>
        <p:txBody>
          <a:bodyPr wrap="square" lIns="91440" tIns="45720" rIns="91440" bIns="45720">
            <a:spAutoFit/>
          </a:bodyPr>
          <a:lstStyle/>
          <a:p>
            <a:pPr algn="ctr"/>
            <a:r>
              <a:rPr lang="en-US" sz="4500" b="1" cap="none" spc="50" dirty="0">
                <a:ln w="0"/>
                <a:solidFill>
                  <a:schemeClr val="bg2"/>
                </a:solidFill>
                <a:effectLst>
                  <a:innerShdw blurRad="63500" dist="50800" dir="13500000">
                    <a:srgbClr val="000000">
                      <a:alpha val="50000"/>
                    </a:srgbClr>
                  </a:innerShdw>
                </a:effectLst>
              </a:rPr>
              <a:t>GL BAJAJ INSTITUTE OF TECHNOLOGY AND MANAGEMENT GREATER NOIDA</a:t>
            </a:r>
            <a:endParaRPr lang="en-IN" sz="4500" b="1" cap="none" spc="50" dirty="0">
              <a:ln w="0"/>
              <a:solidFill>
                <a:schemeClr val="bg2"/>
              </a:solidFill>
              <a:effectLst>
                <a:innerShdw blurRad="63500" dist="50800" dir="13500000">
                  <a:srgbClr val="000000">
                    <a:alpha val="50000"/>
                  </a:srgbClr>
                </a:innerShdw>
              </a:effectLst>
            </a:endParaRPr>
          </a:p>
        </p:txBody>
      </p:sp>
      <p:sp>
        <p:nvSpPr>
          <p:cNvPr id="9" name="Rectangle 8">
            <a:extLst>
              <a:ext uri="{FF2B5EF4-FFF2-40B4-BE49-F238E27FC236}">
                <a16:creationId xmlns:a16="http://schemas.microsoft.com/office/drawing/2014/main" id="{89EAA88E-749E-47E2-8809-21D15637114A}"/>
              </a:ext>
            </a:extLst>
          </p:cNvPr>
          <p:cNvSpPr/>
          <p:nvPr/>
        </p:nvSpPr>
        <p:spPr>
          <a:xfrm>
            <a:off x="1974138" y="2430540"/>
            <a:ext cx="8840883" cy="2400657"/>
          </a:xfrm>
          <a:prstGeom prst="rect">
            <a:avLst/>
          </a:prstGeom>
          <a:noFill/>
        </p:spPr>
        <p:txBody>
          <a:bodyPr wrap="none" lIns="91440" tIns="45720" rIns="91440" bIns="45720">
            <a:spAutoFit/>
          </a:bodyPr>
          <a:lstStyle/>
          <a:p>
            <a:pPr algn="ctr"/>
            <a:r>
              <a:rPr lang="en-US"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ritannic Bold" panose="020B0903060703020204" pitchFamily="34" charset="0"/>
              </a:rPr>
              <a:t>A PROJECT PRESENTATION ON:</a:t>
            </a:r>
          </a:p>
          <a:p>
            <a:pPr algn="ctr"/>
            <a:r>
              <a:rPr lang="en-US"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ritannic Bold" panose="020B0903060703020204" pitchFamily="34" charset="0"/>
              </a:rPr>
              <a:t>BANKING SYSTEM</a:t>
            </a:r>
          </a:p>
          <a:p>
            <a:pPr algn="ctr"/>
            <a:r>
              <a:rPr lang="en-US" sz="5000" b="1" dirty="0">
                <a:ln w="9525">
                  <a:solidFill>
                    <a:schemeClr val="bg1"/>
                  </a:solidFill>
                  <a:prstDash val="solid"/>
                </a:ln>
                <a:effectLst>
                  <a:outerShdw blurRad="12700" dist="38100" dir="2700000" algn="tl" rotWithShape="0">
                    <a:schemeClr val="bg1">
                      <a:lumMod val="50000"/>
                    </a:schemeClr>
                  </a:outerShdw>
                </a:effectLst>
                <a:latin typeface="Britannic Bold" panose="020B0903060703020204" pitchFamily="34" charset="0"/>
              </a:rPr>
              <a:t>(2020-2021)</a:t>
            </a:r>
            <a:endParaRPr lang="en-IN"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36F9F29F-26AF-4ECC-850A-7A918B07E976}"/>
              </a:ext>
            </a:extLst>
          </p:cNvPr>
          <p:cNvSpPr txBox="1"/>
          <p:nvPr/>
        </p:nvSpPr>
        <p:spPr>
          <a:xfrm>
            <a:off x="6601408" y="5401166"/>
            <a:ext cx="6279502" cy="1015663"/>
          </a:xfrm>
          <a:prstGeom prst="rect">
            <a:avLst/>
          </a:prstGeom>
          <a:noFill/>
        </p:spPr>
        <p:txBody>
          <a:bodyPr wrap="square">
            <a:spAutoFit/>
          </a:bodyPr>
          <a:lstStyle/>
          <a:p>
            <a:r>
              <a:rPr lang="en-IN" sz="2000" b="1" dirty="0">
                <a:ln w="9525">
                  <a:solidFill>
                    <a:schemeClr val="bg1"/>
                  </a:solidFill>
                  <a:prstDash val="solid"/>
                </a:ln>
                <a:effectLst>
                  <a:outerShdw blurRad="12700" dist="38100" dir="2700000" algn="tl" rotWithShape="0">
                    <a:schemeClr val="bg1">
                      <a:lumMod val="50000"/>
                    </a:schemeClr>
                  </a:outerShdw>
                </a:effectLst>
              </a:rPr>
              <a:t>PRESENTED BY:</a:t>
            </a:r>
          </a:p>
          <a:p>
            <a:r>
              <a:rPr lang="en-IN" sz="2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DEVESH KUMAR SINGH (1819210099 CSE 3B)</a:t>
            </a:r>
          </a:p>
          <a:p>
            <a:r>
              <a:rPr lang="en-IN" sz="2000" b="1" dirty="0">
                <a:ln w="9525">
                  <a:solidFill>
                    <a:schemeClr val="bg1"/>
                  </a:solidFill>
                  <a:prstDash val="solid"/>
                </a:ln>
                <a:effectLst>
                  <a:outerShdw blurRad="12700" dist="38100" dir="2700000" algn="tl" rotWithShape="0">
                    <a:schemeClr val="bg1">
                      <a:lumMod val="50000"/>
                    </a:schemeClr>
                  </a:outerShdw>
                </a:effectLst>
              </a:rPr>
              <a:t>DIWAKAR SINGH (1819210108 CSE 3B)</a:t>
            </a:r>
            <a:endParaRPr lang="en-IN" sz="2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6" name="TextBox 15">
            <a:extLst>
              <a:ext uri="{FF2B5EF4-FFF2-40B4-BE49-F238E27FC236}">
                <a16:creationId xmlns:a16="http://schemas.microsoft.com/office/drawing/2014/main" id="{0FDF242C-8716-4B96-A7B4-1FBA9A57A578}"/>
              </a:ext>
            </a:extLst>
          </p:cNvPr>
          <p:cNvSpPr txBox="1"/>
          <p:nvPr/>
        </p:nvSpPr>
        <p:spPr>
          <a:xfrm>
            <a:off x="317240" y="5401166"/>
            <a:ext cx="6438122" cy="1200329"/>
          </a:xfrm>
          <a:prstGeom prst="rect">
            <a:avLst/>
          </a:prstGeom>
          <a:noFill/>
        </p:spPr>
        <p:txBody>
          <a:bodyPr wrap="square">
            <a:spAutoFit/>
          </a:bodyPr>
          <a:lstStyle/>
          <a:p>
            <a:r>
              <a:rPr lang="en-IN" b="1" dirty="0">
                <a:ln w="9525">
                  <a:solidFill>
                    <a:schemeClr val="bg1"/>
                  </a:solidFill>
                  <a:prstDash val="solid"/>
                </a:ln>
                <a:effectLst>
                  <a:outerShdw blurRad="12700" dist="38100" dir="2700000" algn="tl" rotWithShape="0">
                    <a:schemeClr val="bg1">
                      <a:lumMod val="50000"/>
                    </a:schemeClr>
                  </a:outerShdw>
                </a:effectLst>
              </a:rPr>
              <a:t>SUBMITTED</a:t>
            </a:r>
            <a:r>
              <a:rPr lang="en-IN" sz="1800" b="1" dirty="0">
                <a:ln w="9525">
                  <a:solidFill>
                    <a:schemeClr val="bg1"/>
                  </a:solidFill>
                  <a:prstDash val="solid"/>
                </a:ln>
                <a:effectLst>
                  <a:outerShdw blurRad="12700" dist="38100" dir="2700000" algn="tl" rotWithShape="0">
                    <a:schemeClr val="bg1">
                      <a:lumMod val="50000"/>
                    </a:schemeClr>
                  </a:outerShdw>
                </a:effectLst>
              </a:rPr>
              <a:t> TO:</a:t>
            </a:r>
          </a:p>
          <a:p>
            <a:r>
              <a:rPr lang="en-IN"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MRS.PAYAL GARG </a:t>
            </a:r>
          </a:p>
          <a:p>
            <a:r>
              <a:rPr lang="en-IN" b="1" dirty="0">
                <a:ln w="9525">
                  <a:solidFill>
                    <a:schemeClr val="bg1"/>
                  </a:solidFill>
                  <a:prstDash val="solid"/>
                </a:ln>
                <a:effectLst>
                  <a:outerShdw blurRad="12700" dist="38100" dir="2700000" algn="tl" rotWithShape="0">
                    <a:schemeClr val="bg1">
                      <a:lumMod val="50000"/>
                    </a:schemeClr>
                  </a:outerShdw>
                </a:effectLst>
              </a:rPr>
              <a:t>DEPARTMENT OF COMPUTER SCIENCE </a:t>
            </a:r>
          </a:p>
          <a:p>
            <a:r>
              <a:rPr lang="en-IN"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AND ENGINEERING</a:t>
            </a:r>
          </a:p>
        </p:txBody>
      </p:sp>
    </p:spTree>
    <p:extLst>
      <p:ext uri="{BB962C8B-B14F-4D97-AF65-F5344CB8AC3E}">
        <p14:creationId xmlns:p14="http://schemas.microsoft.com/office/powerpoint/2010/main" val="334947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394F-ACBE-4ACC-9121-DA4947BD6C5D}"/>
              </a:ext>
            </a:extLst>
          </p:cNvPr>
          <p:cNvSpPr>
            <a:spLocks noGrp="1"/>
          </p:cNvSpPr>
          <p:nvPr>
            <p:ph type="title"/>
          </p:nvPr>
        </p:nvSpPr>
        <p:spPr>
          <a:xfrm>
            <a:off x="209939" y="2215803"/>
            <a:ext cx="10396882" cy="1151965"/>
          </a:xfrm>
        </p:spPr>
        <p:txBody>
          <a:bodyPr>
            <a:normAutofit fontScale="90000"/>
          </a:bodyPr>
          <a:lstStyle/>
          <a:p>
            <a:r>
              <a:rPr lang="en-IN" dirty="0"/>
              <a:t>CREATE </a:t>
            </a:r>
            <a:br>
              <a:rPr lang="en-IN" dirty="0"/>
            </a:br>
            <a:r>
              <a:rPr lang="en-IN" dirty="0"/>
              <a:t>NEW </a:t>
            </a:r>
            <a:br>
              <a:rPr lang="en-IN" dirty="0"/>
            </a:br>
            <a:r>
              <a:rPr lang="en-IN" dirty="0"/>
              <a:t>ACCOUNT</a:t>
            </a:r>
            <a:br>
              <a:rPr lang="en-IN" dirty="0"/>
            </a:br>
            <a:r>
              <a:rPr lang="en-IN" dirty="0"/>
              <a:t>(ACCOUNT</a:t>
            </a:r>
            <a:br>
              <a:rPr lang="en-IN" dirty="0"/>
            </a:br>
            <a:r>
              <a:rPr lang="en-IN" dirty="0"/>
              <a:t>INFO.)</a:t>
            </a:r>
          </a:p>
        </p:txBody>
      </p:sp>
      <p:pic>
        <p:nvPicPr>
          <p:cNvPr id="5" name="Picture 4">
            <a:extLst>
              <a:ext uri="{FF2B5EF4-FFF2-40B4-BE49-F238E27FC236}">
                <a16:creationId xmlns:a16="http://schemas.microsoft.com/office/drawing/2014/main" id="{5535DDDB-444B-4B22-94C1-4F1C49A3D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804" y="167952"/>
            <a:ext cx="8696129" cy="5317282"/>
          </a:xfrm>
          <a:prstGeom prst="rect">
            <a:avLst/>
          </a:prstGeom>
        </p:spPr>
      </p:pic>
    </p:spTree>
    <p:extLst>
      <p:ext uri="{BB962C8B-B14F-4D97-AF65-F5344CB8AC3E}">
        <p14:creationId xmlns:p14="http://schemas.microsoft.com/office/powerpoint/2010/main" val="397984666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1937-8791-42E0-B090-13ED3DD42CD0}"/>
              </a:ext>
            </a:extLst>
          </p:cNvPr>
          <p:cNvSpPr>
            <a:spLocks noGrp="1"/>
          </p:cNvSpPr>
          <p:nvPr>
            <p:ph type="title"/>
          </p:nvPr>
        </p:nvSpPr>
        <p:spPr>
          <a:xfrm>
            <a:off x="163286" y="1506894"/>
            <a:ext cx="10396882" cy="1151965"/>
          </a:xfrm>
        </p:spPr>
        <p:txBody>
          <a:bodyPr>
            <a:normAutofit fontScale="90000"/>
          </a:bodyPr>
          <a:lstStyle/>
          <a:p>
            <a:r>
              <a:rPr lang="en-IN" dirty="0"/>
              <a:t>FORGOT </a:t>
            </a:r>
            <a:br>
              <a:rPr lang="en-IN" dirty="0"/>
            </a:br>
            <a:r>
              <a:rPr lang="en-IN" dirty="0"/>
              <a:t>PASSWORD</a:t>
            </a:r>
          </a:p>
        </p:txBody>
      </p:sp>
      <p:pic>
        <p:nvPicPr>
          <p:cNvPr id="5" name="Picture 4">
            <a:extLst>
              <a:ext uri="{FF2B5EF4-FFF2-40B4-BE49-F238E27FC236}">
                <a16:creationId xmlns:a16="http://schemas.microsoft.com/office/drawing/2014/main" id="{761EBD65-924E-4B98-91A1-1E972D44B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800" y="111965"/>
            <a:ext cx="8380176" cy="5355773"/>
          </a:xfrm>
          <a:prstGeom prst="rect">
            <a:avLst/>
          </a:prstGeom>
        </p:spPr>
      </p:pic>
    </p:spTree>
    <p:extLst>
      <p:ext uri="{BB962C8B-B14F-4D97-AF65-F5344CB8AC3E}">
        <p14:creationId xmlns:p14="http://schemas.microsoft.com/office/powerpoint/2010/main" val="9732547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6C40-F977-42AA-8738-BA8DAAC98957}"/>
              </a:ext>
            </a:extLst>
          </p:cNvPr>
          <p:cNvSpPr>
            <a:spLocks noGrp="1"/>
          </p:cNvSpPr>
          <p:nvPr>
            <p:ph type="title"/>
          </p:nvPr>
        </p:nvSpPr>
        <p:spPr>
          <a:xfrm>
            <a:off x="247263" y="1758820"/>
            <a:ext cx="10396882" cy="1151965"/>
          </a:xfrm>
        </p:spPr>
        <p:txBody>
          <a:bodyPr>
            <a:normAutofit fontScale="90000"/>
          </a:bodyPr>
          <a:lstStyle/>
          <a:p>
            <a:r>
              <a:rPr lang="en-IN" dirty="0"/>
              <a:t>LOGIN</a:t>
            </a:r>
            <a:br>
              <a:rPr lang="en-IN" dirty="0"/>
            </a:br>
            <a:r>
              <a:rPr lang="en-IN" dirty="0"/>
              <a:t>SUCCESSFUL</a:t>
            </a:r>
          </a:p>
        </p:txBody>
      </p:sp>
      <p:pic>
        <p:nvPicPr>
          <p:cNvPr id="5" name="Picture 4">
            <a:extLst>
              <a:ext uri="{FF2B5EF4-FFF2-40B4-BE49-F238E27FC236}">
                <a16:creationId xmlns:a16="http://schemas.microsoft.com/office/drawing/2014/main" id="{AC0EAA78-0AD9-4FF5-8BC3-509CE84A9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318" y="169668"/>
            <a:ext cx="7982494" cy="5288740"/>
          </a:xfrm>
          <a:prstGeom prst="rect">
            <a:avLst/>
          </a:prstGeom>
        </p:spPr>
      </p:pic>
    </p:spTree>
    <p:extLst>
      <p:ext uri="{BB962C8B-B14F-4D97-AF65-F5344CB8AC3E}">
        <p14:creationId xmlns:p14="http://schemas.microsoft.com/office/powerpoint/2010/main" val="285414213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4071-E06A-45D5-846B-FBB9EF5F2525}"/>
              </a:ext>
            </a:extLst>
          </p:cNvPr>
          <p:cNvSpPr>
            <a:spLocks noGrp="1"/>
          </p:cNvSpPr>
          <p:nvPr>
            <p:ph type="title"/>
          </p:nvPr>
        </p:nvSpPr>
        <p:spPr>
          <a:xfrm>
            <a:off x="228601" y="88642"/>
            <a:ext cx="10396882" cy="777926"/>
          </a:xfrm>
        </p:spPr>
        <p:txBody>
          <a:bodyPr>
            <a:normAutofit fontScale="90000"/>
          </a:bodyPr>
          <a:lstStyle/>
          <a:p>
            <a:r>
              <a:rPr lang="en-IN" dirty="0"/>
              <a:t>DASHBOARD</a:t>
            </a:r>
          </a:p>
        </p:txBody>
      </p:sp>
      <p:pic>
        <p:nvPicPr>
          <p:cNvPr id="5" name="Picture 4">
            <a:extLst>
              <a:ext uri="{FF2B5EF4-FFF2-40B4-BE49-F238E27FC236}">
                <a16:creationId xmlns:a16="http://schemas.microsoft.com/office/drawing/2014/main" id="{B9761705-08A3-47ED-B1A8-7AF227689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567"/>
            <a:ext cx="11719249" cy="4732980"/>
          </a:xfrm>
          <a:prstGeom prst="rect">
            <a:avLst/>
          </a:prstGeom>
        </p:spPr>
      </p:pic>
    </p:spTree>
    <p:extLst>
      <p:ext uri="{BB962C8B-B14F-4D97-AF65-F5344CB8AC3E}">
        <p14:creationId xmlns:p14="http://schemas.microsoft.com/office/powerpoint/2010/main" val="45123213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0794-A47A-49D2-A622-3D49200C2B2F}"/>
              </a:ext>
            </a:extLst>
          </p:cNvPr>
          <p:cNvSpPr>
            <a:spLocks noGrp="1"/>
          </p:cNvSpPr>
          <p:nvPr>
            <p:ph type="title"/>
          </p:nvPr>
        </p:nvSpPr>
        <p:spPr>
          <a:xfrm>
            <a:off x="181948" y="79310"/>
            <a:ext cx="10396882" cy="853751"/>
          </a:xfrm>
        </p:spPr>
        <p:txBody>
          <a:bodyPr>
            <a:normAutofit/>
          </a:bodyPr>
          <a:lstStyle/>
          <a:p>
            <a:r>
              <a:rPr lang="en-IN" dirty="0"/>
              <a:t>ACCOUNT INFORMATION</a:t>
            </a:r>
          </a:p>
        </p:txBody>
      </p:sp>
      <p:pic>
        <p:nvPicPr>
          <p:cNvPr id="5" name="Picture 4">
            <a:extLst>
              <a:ext uri="{FF2B5EF4-FFF2-40B4-BE49-F238E27FC236}">
                <a16:creationId xmlns:a16="http://schemas.microsoft.com/office/drawing/2014/main" id="{E46E173A-4E91-4ABE-A870-1B4D663D8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7176"/>
            <a:ext cx="11980506" cy="4599853"/>
          </a:xfrm>
          <a:prstGeom prst="rect">
            <a:avLst/>
          </a:prstGeom>
        </p:spPr>
      </p:pic>
    </p:spTree>
    <p:extLst>
      <p:ext uri="{BB962C8B-B14F-4D97-AF65-F5344CB8AC3E}">
        <p14:creationId xmlns:p14="http://schemas.microsoft.com/office/powerpoint/2010/main" val="412804423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16B48-9A33-43A6-B160-63B4591A09AC}"/>
              </a:ext>
            </a:extLst>
          </p:cNvPr>
          <p:cNvSpPr>
            <a:spLocks noGrp="1"/>
          </p:cNvSpPr>
          <p:nvPr>
            <p:ph type="title"/>
          </p:nvPr>
        </p:nvSpPr>
        <p:spPr>
          <a:xfrm>
            <a:off x="153956" y="97971"/>
            <a:ext cx="10396882" cy="797615"/>
          </a:xfrm>
        </p:spPr>
        <p:txBody>
          <a:bodyPr>
            <a:normAutofit fontScale="90000"/>
          </a:bodyPr>
          <a:lstStyle/>
          <a:p>
            <a:r>
              <a:rPr lang="en-IN" dirty="0"/>
              <a:t>WITHDRAWL (BEFORE)</a:t>
            </a:r>
          </a:p>
        </p:txBody>
      </p:sp>
      <p:pic>
        <p:nvPicPr>
          <p:cNvPr id="5" name="Picture 4">
            <a:extLst>
              <a:ext uri="{FF2B5EF4-FFF2-40B4-BE49-F238E27FC236}">
                <a16:creationId xmlns:a16="http://schemas.microsoft.com/office/drawing/2014/main" id="{D59E92EE-13AA-4CA6-9856-54875C0F8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483"/>
            <a:ext cx="11999167" cy="4817165"/>
          </a:xfrm>
          <a:prstGeom prst="rect">
            <a:avLst/>
          </a:prstGeom>
        </p:spPr>
      </p:pic>
    </p:spTree>
    <p:extLst>
      <p:ext uri="{BB962C8B-B14F-4D97-AF65-F5344CB8AC3E}">
        <p14:creationId xmlns:p14="http://schemas.microsoft.com/office/powerpoint/2010/main" val="295900561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7637D-D448-412B-A4CE-11B9C2018E5C}"/>
              </a:ext>
            </a:extLst>
          </p:cNvPr>
          <p:cNvSpPr>
            <a:spLocks noGrp="1"/>
          </p:cNvSpPr>
          <p:nvPr>
            <p:ph type="title"/>
          </p:nvPr>
        </p:nvSpPr>
        <p:spPr>
          <a:xfrm>
            <a:off x="135295" y="107303"/>
            <a:ext cx="10396882" cy="683942"/>
          </a:xfrm>
        </p:spPr>
        <p:txBody>
          <a:bodyPr>
            <a:normAutofit fontScale="90000"/>
          </a:bodyPr>
          <a:lstStyle/>
          <a:p>
            <a:r>
              <a:rPr lang="en-IN" dirty="0"/>
              <a:t>WITHDRAWL (AFTER)</a:t>
            </a:r>
          </a:p>
        </p:txBody>
      </p:sp>
      <p:pic>
        <p:nvPicPr>
          <p:cNvPr id="5" name="Picture 4">
            <a:extLst>
              <a:ext uri="{FF2B5EF4-FFF2-40B4-BE49-F238E27FC236}">
                <a16:creationId xmlns:a16="http://schemas.microsoft.com/office/drawing/2014/main" id="{8C9FCE5E-68DB-495D-9D09-C6DF12C99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1244"/>
            <a:ext cx="11989837" cy="4846303"/>
          </a:xfrm>
          <a:prstGeom prst="rect">
            <a:avLst/>
          </a:prstGeom>
        </p:spPr>
      </p:pic>
      <p:pic>
        <p:nvPicPr>
          <p:cNvPr id="7" name="Picture 6">
            <a:extLst>
              <a:ext uri="{FF2B5EF4-FFF2-40B4-BE49-F238E27FC236}">
                <a16:creationId xmlns:a16="http://schemas.microsoft.com/office/drawing/2014/main" id="{A10F03AB-FDA1-4B6D-AB08-3693E6C10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816" y="3738076"/>
            <a:ext cx="2403784" cy="1477736"/>
          </a:xfrm>
          <a:prstGeom prst="rect">
            <a:avLst/>
          </a:prstGeom>
        </p:spPr>
      </p:pic>
    </p:spTree>
    <p:extLst>
      <p:ext uri="{BB962C8B-B14F-4D97-AF65-F5344CB8AC3E}">
        <p14:creationId xmlns:p14="http://schemas.microsoft.com/office/powerpoint/2010/main" val="278618884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EDC6-1E78-41BA-AD65-94A3AED21A62}"/>
              </a:ext>
            </a:extLst>
          </p:cNvPr>
          <p:cNvSpPr>
            <a:spLocks noGrp="1"/>
          </p:cNvSpPr>
          <p:nvPr>
            <p:ph type="title"/>
          </p:nvPr>
        </p:nvSpPr>
        <p:spPr>
          <a:xfrm>
            <a:off x="93307" y="88641"/>
            <a:ext cx="10396882" cy="648478"/>
          </a:xfrm>
        </p:spPr>
        <p:txBody>
          <a:bodyPr>
            <a:normAutofit fontScale="90000"/>
          </a:bodyPr>
          <a:lstStyle/>
          <a:p>
            <a:r>
              <a:rPr lang="en-IN" dirty="0"/>
              <a:t>DEPOSITE (BEFORE)</a:t>
            </a:r>
          </a:p>
        </p:txBody>
      </p:sp>
      <p:pic>
        <p:nvPicPr>
          <p:cNvPr id="5" name="Picture 4">
            <a:extLst>
              <a:ext uri="{FF2B5EF4-FFF2-40B4-BE49-F238E27FC236}">
                <a16:creationId xmlns:a16="http://schemas.microsoft.com/office/drawing/2014/main" id="{E2B1FAE3-3309-418E-B607-CB3D2B8D2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1095"/>
            <a:ext cx="11971176" cy="4814379"/>
          </a:xfrm>
          <a:prstGeom prst="rect">
            <a:avLst/>
          </a:prstGeom>
        </p:spPr>
      </p:pic>
    </p:spTree>
    <p:extLst>
      <p:ext uri="{BB962C8B-B14F-4D97-AF65-F5344CB8AC3E}">
        <p14:creationId xmlns:p14="http://schemas.microsoft.com/office/powerpoint/2010/main" val="2730963274"/>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5225-8C71-46E2-BB68-8BA04B6EF8C3}"/>
              </a:ext>
            </a:extLst>
          </p:cNvPr>
          <p:cNvSpPr>
            <a:spLocks noGrp="1"/>
          </p:cNvSpPr>
          <p:nvPr>
            <p:ph type="title"/>
          </p:nvPr>
        </p:nvSpPr>
        <p:spPr>
          <a:xfrm>
            <a:off x="107303" y="88642"/>
            <a:ext cx="10396882" cy="723122"/>
          </a:xfrm>
        </p:spPr>
        <p:txBody>
          <a:bodyPr>
            <a:normAutofit fontScale="90000"/>
          </a:bodyPr>
          <a:lstStyle/>
          <a:p>
            <a:r>
              <a:rPr lang="en-IN" dirty="0"/>
              <a:t>DEPOSITE (AFTER)</a:t>
            </a:r>
          </a:p>
        </p:txBody>
      </p:sp>
      <p:pic>
        <p:nvPicPr>
          <p:cNvPr id="5" name="Picture 4">
            <a:extLst>
              <a:ext uri="{FF2B5EF4-FFF2-40B4-BE49-F238E27FC236}">
                <a16:creationId xmlns:a16="http://schemas.microsoft.com/office/drawing/2014/main" id="{A7E407AA-5CD0-412D-B0FC-B47F6C0D7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1764"/>
            <a:ext cx="11961845" cy="4844943"/>
          </a:xfrm>
          <a:prstGeom prst="rect">
            <a:avLst/>
          </a:prstGeom>
        </p:spPr>
      </p:pic>
      <p:pic>
        <p:nvPicPr>
          <p:cNvPr id="7" name="Picture 6">
            <a:extLst>
              <a:ext uri="{FF2B5EF4-FFF2-40B4-BE49-F238E27FC236}">
                <a16:creationId xmlns:a16="http://schemas.microsoft.com/office/drawing/2014/main" id="{3629E19B-E836-4213-96B6-AD980BCB1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358" y="3614678"/>
            <a:ext cx="2351977" cy="1461174"/>
          </a:xfrm>
          <a:prstGeom prst="rect">
            <a:avLst/>
          </a:prstGeom>
        </p:spPr>
      </p:pic>
    </p:spTree>
    <p:extLst>
      <p:ext uri="{BB962C8B-B14F-4D97-AF65-F5344CB8AC3E}">
        <p14:creationId xmlns:p14="http://schemas.microsoft.com/office/powerpoint/2010/main" val="420688770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594E-8E32-4D56-A6D9-1D8E3D4DA578}"/>
              </a:ext>
            </a:extLst>
          </p:cNvPr>
          <p:cNvSpPr>
            <a:spLocks noGrp="1"/>
          </p:cNvSpPr>
          <p:nvPr>
            <p:ph type="title"/>
          </p:nvPr>
        </p:nvSpPr>
        <p:spPr>
          <a:xfrm>
            <a:off x="191278" y="135295"/>
            <a:ext cx="10396882" cy="592494"/>
          </a:xfrm>
        </p:spPr>
        <p:txBody>
          <a:bodyPr>
            <a:normAutofit fontScale="90000"/>
          </a:bodyPr>
          <a:lstStyle/>
          <a:p>
            <a:r>
              <a:rPr lang="en-IN" dirty="0"/>
              <a:t>WITHDRAWL HISTORY</a:t>
            </a:r>
          </a:p>
        </p:txBody>
      </p:sp>
      <p:pic>
        <p:nvPicPr>
          <p:cNvPr id="5" name="Picture 4">
            <a:extLst>
              <a:ext uri="{FF2B5EF4-FFF2-40B4-BE49-F238E27FC236}">
                <a16:creationId xmlns:a16="http://schemas.microsoft.com/office/drawing/2014/main" id="{5DD5B3FE-E09B-4D1F-9F7C-506B0DB2E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7789"/>
            <a:ext cx="11961845" cy="4875470"/>
          </a:xfrm>
          <a:prstGeom prst="rect">
            <a:avLst/>
          </a:prstGeom>
        </p:spPr>
      </p:pic>
    </p:spTree>
    <p:extLst>
      <p:ext uri="{BB962C8B-B14F-4D97-AF65-F5344CB8AC3E}">
        <p14:creationId xmlns:p14="http://schemas.microsoft.com/office/powerpoint/2010/main" val="57274660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034D58-176F-46FC-8C49-31983E33F5A3}"/>
              </a:ext>
            </a:extLst>
          </p:cNvPr>
          <p:cNvSpPr/>
          <p:nvPr/>
        </p:nvSpPr>
        <p:spPr>
          <a:xfrm>
            <a:off x="4158189" y="280118"/>
            <a:ext cx="3278462" cy="1015663"/>
          </a:xfrm>
          <a:prstGeom prst="rect">
            <a:avLst/>
          </a:prstGeom>
          <a:noFill/>
        </p:spPr>
        <p:txBody>
          <a:bodyPr wrap="none" lIns="91440" tIns="45720" rIns="91440" bIns="45720">
            <a:spAutoFit/>
          </a:bodyPr>
          <a:lstStyle/>
          <a:p>
            <a:pPr algn="ctr"/>
            <a:r>
              <a:rPr lang="en-US" sz="6000" b="1"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Britannic Bold" panose="020B0903060703020204" pitchFamily="34" charset="0"/>
              </a:rPr>
              <a:t>CONTENT</a:t>
            </a:r>
          </a:p>
        </p:txBody>
      </p:sp>
      <p:sp>
        <p:nvSpPr>
          <p:cNvPr id="6" name="Rectangle 5">
            <a:extLst>
              <a:ext uri="{FF2B5EF4-FFF2-40B4-BE49-F238E27FC236}">
                <a16:creationId xmlns:a16="http://schemas.microsoft.com/office/drawing/2014/main" id="{6DE1BDC7-FF33-4ABA-BE1D-6AC3FC26FD32}"/>
              </a:ext>
            </a:extLst>
          </p:cNvPr>
          <p:cNvSpPr/>
          <p:nvPr/>
        </p:nvSpPr>
        <p:spPr>
          <a:xfrm>
            <a:off x="772852" y="1642388"/>
            <a:ext cx="8205131" cy="4401205"/>
          </a:xfrm>
          <a:prstGeom prst="rect">
            <a:avLst/>
          </a:prstGeom>
          <a:noFill/>
        </p:spPr>
        <p:txBody>
          <a:bodyPr wrap="none" lIns="91440" tIns="45720" rIns="91440" bIns="45720">
            <a:spAutoFit/>
          </a:bodyPr>
          <a:lstStyle/>
          <a:p>
            <a:r>
              <a:rPr lang="en-US" sz="4000" dirty="0">
                <a:ln w="0"/>
                <a:effectLst>
                  <a:outerShdw blurRad="38100" dist="25400" dir="5400000" algn="ctr" rotWithShape="0">
                    <a:srgbClr val="6E747A">
                      <a:alpha val="43000"/>
                    </a:srgbClr>
                  </a:outerShdw>
                </a:effectLst>
                <a:latin typeface="Arial Rounded MT Bold" panose="020F0704030504030204" pitchFamily="34" charset="0"/>
              </a:rPr>
              <a:t>1.INTRODUCTION</a:t>
            </a:r>
            <a:endParaRPr lang="en-US" sz="4000" b="0" cap="none" spc="0" dirty="0">
              <a:ln w="0"/>
              <a:effectLst>
                <a:outerShdw blurRad="38100" dist="25400" dir="5400000" algn="ctr" rotWithShape="0">
                  <a:srgbClr val="6E747A">
                    <a:alpha val="43000"/>
                  </a:srgbClr>
                </a:outerShdw>
              </a:effectLst>
              <a:latin typeface="Arial Rounded MT Bold" panose="020F0704030504030204" pitchFamily="34" charset="0"/>
            </a:endParaRPr>
          </a:p>
          <a:p>
            <a:r>
              <a:rPr lang="en-US" sz="4000" b="0" cap="none" spc="0" dirty="0">
                <a:ln w="0"/>
                <a:effectLst>
                  <a:outerShdw blurRad="38100" dist="25400" dir="5400000" algn="ctr" rotWithShape="0">
                    <a:srgbClr val="6E747A">
                      <a:alpha val="43000"/>
                    </a:srgbClr>
                  </a:outerShdw>
                </a:effectLst>
                <a:latin typeface="Arial Rounded MT Bold" panose="020F0704030504030204" pitchFamily="34" charset="0"/>
              </a:rPr>
              <a:t>2.AIM</a:t>
            </a:r>
          </a:p>
          <a:p>
            <a:r>
              <a:rPr lang="en-US" sz="4000" dirty="0">
                <a:ln w="0"/>
                <a:effectLst>
                  <a:outerShdw blurRad="38100" dist="25400" dir="5400000" algn="ctr" rotWithShape="0">
                    <a:srgbClr val="6E747A">
                      <a:alpha val="43000"/>
                    </a:srgbClr>
                  </a:outerShdw>
                </a:effectLst>
                <a:latin typeface="Arial Rounded MT Bold" panose="020F0704030504030204" pitchFamily="34" charset="0"/>
              </a:rPr>
              <a:t>3.PUPOSE</a:t>
            </a:r>
          </a:p>
          <a:p>
            <a:r>
              <a:rPr lang="en-US" sz="4000" b="0" cap="none" spc="0" dirty="0">
                <a:ln w="0"/>
                <a:effectLst>
                  <a:outerShdw blurRad="38100" dist="25400" dir="5400000" algn="ctr" rotWithShape="0">
                    <a:srgbClr val="6E747A">
                      <a:alpha val="43000"/>
                    </a:srgbClr>
                  </a:outerShdw>
                </a:effectLst>
                <a:latin typeface="Arial Rounded MT Bold" panose="020F0704030504030204" pitchFamily="34" charset="0"/>
              </a:rPr>
              <a:t>4.WORKING OVERVIEW</a:t>
            </a:r>
          </a:p>
          <a:p>
            <a:r>
              <a:rPr lang="en-US" sz="4000" dirty="0">
                <a:ln w="0"/>
                <a:effectLst>
                  <a:outerShdw blurRad="38100" dist="25400" dir="5400000" algn="ctr" rotWithShape="0">
                    <a:srgbClr val="6E747A">
                      <a:alpha val="43000"/>
                    </a:srgbClr>
                  </a:outerShdw>
                </a:effectLst>
                <a:latin typeface="Arial Rounded MT Bold" panose="020F0704030504030204" pitchFamily="34" charset="0"/>
              </a:rPr>
              <a:t>5.FUNCTIONALITIES</a:t>
            </a:r>
          </a:p>
          <a:p>
            <a:r>
              <a:rPr lang="en-US" sz="4000" b="0" cap="none" spc="0" dirty="0">
                <a:ln w="0"/>
                <a:effectLst>
                  <a:outerShdw blurRad="38100" dist="25400" dir="5400000" algn="ctr" rotWithShape="0">
                    <a:srgbClr val="6E747A">
                      <a:alpha val="43000"/>
                    </a:srgbClr>
                  </a:outerShdw>
                </a:effectLst>
                <a:latin typeface="Arial Rounded MT Bold" panose="020F0704030504030204" pitchFamily="34" charset="0"/>
              </a:rPr>
              <a:t>6.SCREENSHOTS / SNAPSHOTS</a:t>
            </a:r>
            <a:endParaRPr lang="en-US" sz="4000" dirty="0">
              <a:ln w="0"/>
              <a:effectLst>
                <a:outerShdw blurRad="38100" dist="25400" dir="5400000" algn="ctr" rotWithShape="0">
                  <a:srgbClr val="6E747A">
                    <a:alpha val="43000"/>
                  </a:srgbClr>
                </a:outerShdw>
              </a:effectLst>
              <a:latin typeface="Arial Rounded MT Bold" panose="020F0704030504030204" pitchFamily="34" charset="0"/>
            </a:endParaRPr>
          </a:p>
          <a:p>
            <a:endParaRPr lang="en-US" sz="4000" b="0" cap="none" spc="0" dirty="0">
              <a:ln w="0"/>
              <a:effectLst>
                <a:outerShdw blurRad="38100" dist="25400" dir="5400000" algn="ctr" rotWithShape="0">
                  <a:srgbClr val="6E747A">
                    <a:alpha val="43000"/>
                  </a:srgbClr>
                </a:outerShdw>
              </a:effectLst>
              <a:latin typeface="Arial Rounded MT Bold" panose="020F0704030504030204" pitchFamily="34" charset="0"/>
            </a:endParaRPr>
          </a:p>
        </p:txBody>
      </p:sp>
    </p:spTree>
    <p:extLst>
      <p:ext uri="{BB962C8B-B14F-4D97-AF65-F5344CB8AC3E}">
        <p14:creationId xmlns:p14="http://schemas.microsoft.com/office/powerpoint/2010/main" val="555305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415B-8AB8-4783-804D-82B68C8B0932}"/>
              </a:ext>
            </a:extLst>
          </p:cNvPr>
          <p:cNvSpPr>
            <a:spLocks noGrp="1"/>
          </p:cNvSpPr>
          <p:nvPr>
            <p:ph type="title"/>
          </p:nvPr>
        </p:nvSpPr>
        <p:spPr>
          <a:xfrm>
            <a:off x="0" y="0"/>
            <a:ext cx="10396882" cy="797615"/>
          </a:xfrm>
        </p:spPr>
        <p:txBody>
          <a:bodyPr>
            <a:normAutofit fontScale="90000"/>
          </a:bodyPr>
          <a:lstStyle/>
          <a:p>
            <a:r>
              <a:rPr lang="en-IN" dirty="0"/>
              <a:t>DEPOSITE HISTORY</a:t>
            </a:r>
          </a:p>
        </p:txBody>
      </p:sp>
      <p:pic>
        <p:nvPicPr>
          <p:cNvPr id="5" name="Picture 4">
            <a:extLst>
              <a:ext uri="{FF2B5EF4-FFF2-40B4-BE49-F238E27FC236}">
                <a16:creationId xmlns:a16="http://schemas.microsoft.com/office/drawing/2014/main" id="{A42F7C4B-DE58-4A81-BD6C-DACA8B6E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5627"/>
            <a:ext cx="12027159" cy="4835674"/>
          </a:xfrm>
          <a:prstGeom prst="rect">
            <a:avLst/>
          </a:prstGeom>
        </p:spPr>
      </p:pic>
    </p:spTree>
    <p:extLst>
      <p:ext uri="{BB962C8B-B14F-4D97-AF65-F5344CB8AC3E}">
        <p14:creationId xmlns:p14="http://schemas.microsoft.com/office/powerpoint/2010/main" val="40914404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B8EA-9137-4380-8F62-4BC569BB4E9A}"/>
              </a:ext>
            </a:extLst>
          </p:cNvPr>
          <p:cNvSpPr>
            <a:spLocks noGrp="1"/>
          </p:cNvSpPr>
          <p:nvPr>
            <p:ph type="title"/>
          </p:nvPr>
        </p:nvSpPr>
        <p:spPr>
          <a:xfrm>
            <a:off x="88642" y="97973"/>
            <a:ext cx="10396882" cy="685800"/>
          </a:xfrm>
        </p:spPr>
        <p:txBody>
          <a:bodyPr>
            <a:normAutofit fontScale="90000"/>
          </a:bodyPr>
          <a:lstStyle/>
          <a:p>
            <a:r>
              <a:rPr lang="en-IN" dirty="0"/>
              <a:t>MONEY TRANFER HISTORY</a:t>
            </a:r>
          </a:p>
        </p:txBody>
      </p:sp>
      <p:pic>
        <p:nvPicPr>
          <p:cNvPr id="5" name="Picture 4">
            <a:extLst>
              <a:ext uri="{FF2B5EF4-FFF2-40B4-BE49-F238E27FC236}">
                <a16:creationId xmlns:a16="http://schemas.microsoft.com/office/drawing/2014/main" id="{40AF9C14-7E7A-43B9-9BB6-6C4698C0F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83773"/>
            <a:ext cx="11971176" cy="4850223"/>
          </a:xfrm>
          <a:prstGeom prst="rect">
            <a:avLst/>
          </a:prstGeom>
        </p:spPr>
      </p:pic>
    </p:spTree>
    <p:extLst>
      <p:ext uri="{BB962C8B-B14F-4D97-AF65-F5344CB8AC3E}">
        <p14:creationId xmlns:p14="http://schemas.microsoft.com/office/powerpoint/2010/main" val="27838076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4EDE-12BD-49E1-9310-51A56375CF83}"/>
              </a:ext>
            </a:extLst>
          </p:cNvPr>
          <p:cNvSpPr>
            <a:spLocks noGrp="1"/>
          </p:cNvSpPr>
          <p:nvPr>
            <p:ph type="title"/>
          </p:nvPr>
        </p:nvSpPr>
        <p:spPr>
          <a:xfrm>
            <a:off x="107303" y="153956"/>
            <a:ext cx="10396882" cy="564502"/>
          </a:xfrm>
        </p:spPr>
        <p:txBody>
          <a:bodyPr>
            <a:normAutofit fontScale="90000"/>
          </a:bodyPr>
          <a:lstStyle/>
          <a:p>
            <a:r>
              <a:rPr lang="en-IN" dirty="0"/>
              <a:t>MONEY WITHDRAWL HISTORY</a:t>
            </a:r>
          </a:p>
        </p:txBody>
      </p:sp>
      <p:pic>
        <p:nvPicPr>
          <p:cNvPr id="5" name="Picture 4">
            <a:extLst>
              <a:ext uri="{FF2B5EF4-FFF2-40B4-BE49-F238E27FC236}">
                <a16:creationId xmlns:a16="http://schemas.microsoft.com/office/drawing/2014/main" id="{8B016DB2-DEB5-465D-95A2-0C87669BB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169"/>
            <a:ext cx="11961845" cy="4823791"/>
          </a:xfrm>
          <a:prstGeom prst="rect">
            <a:avLst/>
          </a:prstGeom>
        </p:spPr>
      </p:pic>
    </p:spTree>
    <p:extLst>
      <p:ext uri="{BB962C8B-B14F-4D97-AF65-F5344CB8AC3E}">
        <p14:creationId xmlns:p14="http://schemas.microsoft.com/office/powerpoint/2010/main" val="151869278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D0D7-3B56-4B99-B1FF-E5CD7E566117}"/>
              </a:ext>
            </a:extLst>
          </p:cNvPr>
          <p:cNvSpPr>
            <a:spLocks noGrp="1"/>
          </p:cNvSpPr>
          <p:nvPr>
            <p:ph type="title"/>
          </p:nvPr>
        </p:nvSpPr>
        <p:spPr>
          <a:xfrm>
            <a:off x="88641" y="107302"/>
            <a:ext cx="10364467" cy="555171"/>
          </a:xfrm>
        </p:spPr>
        <p:txBody>
          <a:bodyPr>
            <a:normAutofit fontScale="90000"/>
          </a:bodyPr>
          <a:lstStyle/>
          <a:p>
            <a:r>
              <a:rPr lang="en-IN" dirty="0"/>
              <a:t>TRANFER MONEY (BEFORE)</a:t>
            </a:r>
          </a:p>
        </p:txBody>
      </p:sp>
      <p:pic>
        <p:nvPicPr>
          <p:cNvPr id="5" name="Picture 4">
            <a:extLst>
              <a:ext uri="{FF2B5EF4-FFF2-40B4-BE49-F238E27FC236}">
                <a16:creationId xmlns:a16="http://schemas.microsoft.com/office/drawing/2014/main" id="{51D560ED-33BA-4CE7-A022-7480AF1ED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5957"/>
            <a:ext cx="11933853" cy="4858217"/>
          </a:xfrm>
          <a:prstGeom prst="rect">
            <a:avLst/>
          </a:prstGeom>
        </p:spPr>
      </p:pic>
    </p:spTree>
    <p:extLst>
      <p:ext uri="{BB962C8B-B14F-4D97-AF65-F5344CB8AC3E}">
        <p14:creationId xmlns:p14="http://schemas.microsoft.com/office/powerpoint/2010/main" val="2903865310"/>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D0A0-13AE-4B03-8644-B7BF3C816470}"/>
              </a:ext>
            </a:extLst>
          </p:cNvPr>
          <p:cNvSpPr>
            <a:spLocks noGrp="1"/>
          </p:cNvSpPr>
          <p:nvPr>
            <p:ph type="title"/>
          </p:nvPr>
        </p:nvSpPr>
        <p:spPr>
          <a:xfrm>
            <a:off x="200609" y="387222"/>
            <a:ext cx="10396882" cy="45719"/>
          </a:xfrm>
        </p:spPr>
        <p:txBody>
          <a:bodyPr>
            <a:noAutofit/>
          </a:bodyPr>
          <a:lstStyle/>
          <a:p>
            <a:r>
              <a:rPr lang="en-IN" sz="4000" dirty="0"/>
              <a:t>VERIFICATIONA OF ACCOUNT FOR MONEY TRANFER</a:t>
            </a:r>
          </a:p>
        </p:txBody>
      </p:sp>
      <p:pic>
        <p:nvPicPr>
          <p:cNvPr id="5" name="Picture 4">
            <a:extLst>
              <a:ext uri="{FF2B5EF4-FFF2-40B4-BE49-F238E27FC236}">
                <a16:creationId xmlns:a16="http://schemas.microsoft.com/office/drawing/2014/main" id="{C37C205C-4B85-4C16-B442-69AFED87F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5250"/>
            <a:ext cx="11999167" cy="4842307"/>
          </a:xfrm>
          <a:prstGeom prst="rect">
            <a:avLst/>
          </a:prstGeom>
        </p:spPr>
      </p:pic>
    </p:spTree>
    <p:extLst>
      <p:ext uri="{BB962C8B-B14F-4D97-AF65-F5344CB8AC3E}">
        <p14:creationId xmlns:p14="http://schemas.microsoft.com/office/powerpoint/2010/main" val="30022748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776E-BBC5-483F-A50F-72E3887B1007}"/>
              </a:ext>
            </a:extLst>
          </p:cNvPr>
          <p:cNvSpPr>
            <a:spLocks noGrp="1"/>
          </p:cNvSpPr>
          <p:nvPr>
            <p:ph type="title"/>
          </p:nvPr>
        </p:nvSpPr>
        <p:spPr>
          <a:xfrm>
            <a:off x="79311" y="135295"/>
            <a:ext cx="10396882" cy="601824"/>
          </a:xfrm>
        </p:spPr>
        <p:txBody>
          <a:bodyPr>
            <a:normAutofit fontScale="90000"/>
          </a:bodyPr>
          <a:lstStyle/>
          <a:p>
            <a:r>
              <a:rPr lang="en-IN" dirty="0"/>
              <a:t>MONEY TRANFER (AFTER)</a:t>
            </a:r>
          </a:p>
        </p:txBody>
      </p:sp>
      <p:pic>
        <p:nvPicPr>
          <p:cNvPr id="5" name="Picture 4">
            <a:extLst>
              <a:ext uri="{FF2B5EF4-FFF2-40B4-BE49-F238E27FC236}">
                <a16:creationId xmlns:a16="http://schemas.microsoft.com/office/drawing/2014/main" id="{94849095-B27A-4D1F-9D03-440A18803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7119"/>
            <a:ext cx="11691257" cy="4825032"/>
          </a:xfrm>
          <a:prstGeom prst="rect">
            <a:avLst/>
          </a:prstGeom>
        </p:spPr>
      </p:pic>
      <p:pic>
        <p:nvPicPr>
          <p:cNvPr id="7" name="Picture 6">
            <a:extLst>
              <a:ext uri="{FF2B5EF4-FFF2-40B4-BE49-F238E27FC236}">
                <a16:creationId xmlns:a16="http://schemas.microsoft.com/office/drawing/2014/main" id="{164AD98A-5F29-4122-8580-ED85883FD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622299"/>
            <a:ext cx="2151903" cy="1350917"/>
          </a:xfrm>
          <a:prstGeom prst="rect">
            <a:avLst/>
          </a:prstGeom>
        </p:spPr>
      </p:pic>
    </p:spTree>
    <p:extLst>
      <p:ext uri="{BB962C8B-B14F-4D97-AF65-F5344CB8AC3E}">
        <p14:creationId xmlns:p14="http://schemas.microsoft.com/office/powerpoint/2010/main" val="40086864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44B6-AC20-42D9-A4D9-061797ED42DE}"/>
              </a:ext>
            </a:extLst>
          </p:cNvPr>
          <p:cNvSpPr>
            <a:spLocks noGrp="1"/>
          </p:cNvSpPr>
          <p:nvPr>
            <p:ph type="title"/>
          </p:nvPr>
        </p:nvSpPr>
        <p:spPr>
          <a:xfrm>
            <a:off x="135295" y="181948"/>
            <a:ext cx="10396882" cy="564502"/>
          </a:xfrm>
        </p:spPr>
        <p:txBody>
          <a:bodyPr>
            <a:normAutofit fontScale="90000"/>
          </a:bodyPr>
          <a:lstStyle/>
          <a:p>
            <a:r>
              <a:rPr lang="en-IN" dirty="0"/>
              <a:t>CHANGE PIN</a:t>
            </a:r>
          </a:p>
        </p:txBody>
      </p:sp>
      <p:pic>
        <p:nvPicPr>
          <p:cNvPr id="7" name="Picture 6">
            <a:extLst>
              <a:ext uri="{FF2B5EF4-FFF2-40B4-BE49-F238E27FC236}">
                <a16:creationId xmlns:a16="http://schemas.microsoft.com/office/drawing/2014/main" id="{6981FF92-2DD9-4649-B1DE-A3EDE7BC9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6450"/>
            <a:ext cx="11971176" cy="4832925"/>
          </a:xfrm>
          <a:prstGeom prst="rect">
            <a:avLst/>
          </a:prstGeom>
        </p:spPr>
      </p:pic>
    </p:spTree>
    <p:extLst>
      <p:ext uri="{BB962C8B-B14F-4D97-AF65-F5344CB8AC3E}">
        <p14:creationId xmlns:p14="http://schemas.microsoft.com/office/powerpoint/2010/main" val="4204682864"/>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B9A9-E7C3-4418-8BD4-87498C8DA61F}"/>
              </a:ext>
            </a:extLst>
          </p:cNvPr>
          <p:cNvSpPr>
            <a:spLocks noGrp="1"/>
          </p:cNvSpPr>
          <p:nvPr>
            <p:ph type="title"/>
          </p:nvPr>
        </p:nvSpPr>
        <p:spPr>
          <a:xfrm>
            <a:off x="667140" y="769776"/>
            <a:ext cx="10396882" cy="3261048"/>
          </a:xfrm>
        </p:spPr>
        <p:txBody>
          <a:bodyPr/>
          <a:lstStyle/>
          <a:p>
            <a:r>
              <a:rPr lang="en-IN" dirty="0"/>
              <a:t>THANK YOU……………….</a:t>
            </a:r>
          </a:p>
        </p:txBody>
      </p:sp>
    </p:spTree>
    <p:extLst>
      <p:ext uri="{BB962C8B-B14F-4D97-AF65-F5344CB8AC3E}">
        <p14:creationId xmlns:p14="http://schemas.microsoft.com/office/powerpoint/2010/main" val="1260567458"/>
      </p:ext>
    </p:extLst>
  </p:cSld>
  <p:clrMapOvr>
    <a:masterClrMapping/>
  </p:clrMapOvr>
  <mc:AlternateContent xmlns:mc="http://schemas.openxmlformats.org/markup-compatibility/2006">
    <mc:Choice xmlns:p14="http://schemas.microsoft.com/office/powerpoint/2010/main" Requires="p14">
      <p:transition spd="slow" p14:dur="2250">
        <p14:honeycomb/>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8C7AC0-1D30-4D60-B84C-75A012FFD851}"/>
              </a:ext>
            </a:extLst>
          </p:cNvPr>
          <p:cNvSpPr/>
          <p:nvPr/>
        </p:nvSpPr>
        <p:spPr>
          <a:xfrm>
            <a:off x="4244106" y="839755"/>
            <a:ext cx="517802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INTRODUCTION</a:t>
            </a:r>
          </a:p>
        </p:txBody>
      </p:sp>
      <p:pic>
        <p:nvPicPr>
          <p:cNvPr id="2050" name="Picture 2" descr="Bank PNG File | PNG Mart">
            <a:extLst>
              <a:ext uri="{FF2B5EF4-FFF2-40B4-BE49-F238E27FC236}">
                <a16:creationId xmlns:a16="http://schemas.microsoft.com/office/drawing/2014/main" id="{0069BBC7-05E4-40BA-A447-A1F9DA95D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9" y="192043"/>
            <a:ext cx="3144416" cy="2358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B90234-D3AD-4638-95CC-ECA830E3B94F}"/>
              </a:ext>
            </a:extLst>
          </p:cNvPr>
          <p:cNvSpPr txBox="1"/>
          <p:nvPr/>
        </p:nvSpPr>
        <p:spPr>
          <a:xfrm>
            <a:off x="1278294" y="2615326"/>
            <a:ext cx="10123714" cy="2543068"/>
          </a:xfrm>
          <a:prstGeom prst="rect">
            <a:avLst/>
          </a:prstGeom>
          <a:noFill/>
        </p:spPr>
        <p:txBody>
          <a:bodyPr wrap="square">
            <a:spAutoFit/>
          </a:bodyPr>
          <a:lstStyle/>
          <a:p>
            <a:pPr>
              <a:lnSpc>
                <a:spcPct val="107000"/>
              </a:lnSpc>
              <a:spcAft>
                <a:spcPts val="800"/>
              </a:spcAft>
            </a:pPr>
            <a:r>
              <a:rPr lang="en-IN" sz="24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Banking System keeps the day by day tally record as a complete banking system. It can keep the information of Account type, account opening form, Deposit fund, Withdrawal, and Searching the transaction, Transaction reports, Individual account opening Form. </a:t>
            </a:r>
            <a:endParaRPr lang="en-IN" sz="2400"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 </a:t>
            </a:r>
            <a:endParaRPr lang="en-IN" sz="2400" dirty="0">
              <a:effectLst/>
              <a:latin typeface="Bookman Old Style" panose="0205060405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03290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466902-500F-432A-B9EC-B84CD467C7CA}"/>
              </a:ext>
            </a:extLst>
          </p:cNvPr>
          <p:cNvSpPr txBox="1"/>
          <p:nvPr/>
        </p:nvSpPr>
        <p:spPr>
          <a:xfrm>
            <a:off x="1798476" y="2200107"/>
            <a:ext cx="9323614" cy="3046988"/>
          </a:xfrm>
          <a:prstGeom prst="rect">
            <a:avLst/>
          </a:prstGeom>
          <a:noFill/>
        </p:spPr>
        <p:txBody>
          <a:bodyPr wrap="square">
            <a:spAutoFit/>
          </a:bodyPr>
          <a:lstStyle/>
          <a:p>
            <a:r>
              <a:rPr lang="en-US" sz="2400" b="0" i="0" dirty="0">
                <a:effectLst/>
                <a:latin typeface="Bookman Old Style" panose="02050604050505020204" pitchFamily="18" charset="0"/>
              </a:rPr>
              <a:t>Aim To develop a software for solving </a:t>
            </a:r>
            <a:r>
              <a:rPr lang="en-US" sz="2400" dirty="0">
                <a:latin typeface="Bookman Old Style" panose="02050604050505020204" pitchFamily="18" charset="0"/>
              </a:rPr>
              <a:t>money related issues </a:t>
            </a:r>
            <a:r>
              <a:rPr lang="en-US" sz="2400" b="0" i="0" dirty="0">
                <a:effectLst/>
                <a:latin typeface="Bookman Old Style" panose="02050604050505020204" pitchFamily="18" charset="0"/>
              </a:rPr>
              <a:t>of a customer in banking environment in order to nurture the needs of an  banking user by providing various ways to perform banking tasks. Also to enable the user’s workspace to have additional functionalities which are not provided under a conventional banking software like creating own account.</a:t>
            </a:r>
          </a:p>
          <a:p>
            <a:endParaRPr lang="en-IN" sz="2400" dirty="0">
              <a:latin typeface="Bookman Old Style" panose="02050604050505020204" pitchFamily="18" charset="0"/>
            </a:endParaRPr>
          </a:p>
        </p:txBody>
      </p:sp>
      <p:sp>
        <p:nvSpPr>
          <p:cNvPr id="6" name="Rectangle 5">
            <a:extLst>
              <a:ext uri="{FF2B5EF4-FFF2-40B4-BE49-F238E27FC236}">
                <a16:creationId xmlns:a16="http://schemas.microsoft.com/office/drawing/2014/main" id="{B4737B75-F32A-44F3-A272-7D2BD5E5376A}"/>
              </a:ext>
            </a:extLst>
          </p:cNvPr>
          <p:cNvSpPr/>
          <p:nvPr/>
        </p:nvSpPr>
        <p:spPr>
          <a:xfrm>
            <a:off x="5008793" y="788266"/>
            <a:ext cx="1875835" cy="1107996"/>
          </a:xfrm>
          <a:prstGeom prst="rect">
            <a:avLst/>
          </a:prstGeom>
          <a:noFill/>
        </p:spPr>
        <p:txBody>
          <a:bodyPr wrap="none" lIns="91440" tIns="45720" rIns="91440" bIns="45720">
            <a:spAutoFit/>
          </a:bodyPr>
          <a:lstStyle/>
          <a:p>
            <a:pPr algn="ct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AIM</a:t>
            </a:r>
            <a:endParaRPr lang="en-US" sz="6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endParaRPr>
          </a:p>
        </p:txBody>
      </p:sp>
    </p:spTree>
    <p:extLst>
      <p:ext uri="{BB962C8B-B14F-4D97-AF65-F5344CB8AC3E}">
        <p14:creationId xmlns:p14="http://schemas.microsoft.com/office/powerpoint/2010/main" val="9349389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D4B410-093A-4D15-9B07-D832C7FB494B}"/>
              </a:ext>
            </a:extLst>
          </p:cNvPr>
          <p:cNvSpPr txBox="1"/>
          <p:nvPr/>
        </p:nvSpPr>
        <p:spPr>
          <a:xfrm>
            <a:off x="2705878" y="953668"/>
            <a:ext cx="6102220" cy="923330"/>
          </a:xfrm>
          <a:prstGeom prst="rect">
            <a:avLst/>
          </a:prstGeom>
          <a:noFill/>
        </p:spPr>
        <p:txBody>
          <a:bodyPr wrap="squar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PURPOSE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TextBox 6">
            <a:extLst>
              <a:ext uri="{FF2B5EF4-FFF2-40B4-BE49-F238E27FC236}">
                <a16:creationId xmlns:a16="http://schemas.microsoft.com/office/drawing/2014/main" id="{74E2489B-56B2-4BA5-AE43-58CA3877FFB4}"/>
              </a:ext>
            </a:extLst>
          </p:cNvPr>
          <p:cNvSpPr txBox="1"/>
          <p:nvPr/>
        </p:nvSpPr>
        <p:spPr>
          <a:xfrm>
            <a:off x="1520889" y="2305504"/>
            <a:ext cx="9526555" cy="2943626"/>
          </a:xfrm>
          <a:prstGeom prst="rect">
            <a:avLst/>
          </a:prstGeom>
          <a:noFill/>
        </p:spPr>
        <p:txBody>
          <a:bodyPr wrap="square">
            <a:spAutoFit/>
          </a:bodyPr>
          <a:lstStyle/>
          <a:p>
            <a:pPr>
              <a:lnSpc>
                <a:spcPct val="107000"/>
              </a:lnSpc>
              <a:spcAft>
                <a:spcPts val="800"/>
              </a:spcAft>
            </a:pPr>
            <a:r>
              <a:rPr lang="en-IN" sz="24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Seeing customer</a:t>
            </a:r>
            <a:r>
              <a:rPr lang="en-IN" sz="2400" dirty="0">
                <a:solidFill>
                  <a:srgbClr val="000000"/>
                </a:solidFill>
                <a:effectLst/>
                <a:latin typeface="Bookman Old Style" panose="02050604050505020204" pitchFamily="18" charset="0"/>
                <a:ea typeface="Calibri" panose="020F0502020204030204" pitchFamily="34" charset="0"/>
                <a:cs typeface="CIDFont+F1"/>
              </a:rPr>
              <a:t>’</a:t>
            </a:r>
            <a:r>
              <a:rPr lang="en-IN" sz="24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s problem such as visiting Bank for each and every information or for enquiry, they have to wait long in queue and it leads to wastage of time, and have to be dependent on the bank for getting any information.</a:t>
            </a:r>
            <a:endParaRPr lang="en-IN" sz="2400"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Also from other side i.e. on the behalf of bank staff, it is very difficult to maintain and work efficiently for each and every customer as all those manual stuff makes schedule hectic. </a:t>
            </a:r>
            <a:endParaRPr lang="en-IN" sz="2400" dirty="0">
              <a:effectLst/>
              <a:latin typeface="Bookman Old Style" panose="0205060405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8803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25705-D102-4085-BD2D-CB79B189C2E4}"/>
              </a:ext>
            </a:extLst>
          </p:cNvPr>
          <p:cNvSpPr>
            <a:spLocks noGrp="1"/>
          </p:cNvSpPr>
          <p:nvPr>
            <p:ph type="title"/>
          </p:nvPr>
        </p:nvSpPr>
        <p:spPr>
          <a:xfrm>
            <a:off x="685800" y="0"/>
            <a:ext cx="10396882" cy="1151965"/>
          </a:xfrm>
        </p:spPr>
        <p:txBody>
          <a:bodyPr/>
          <a:lstStyle/>
          <a:p>
            <a:pPr algn="ctr"/>
            <a:r>
              <a:rPr lang="en-IN" dirty="0"/>
              <a:t>WORKING OVERVIEW</a:t>
            </a:r>
          </a:p>
        </p:txBody>
      </p:sp>
      <p:pic>
        <p:nvPicPr>
          <p:cNvPr id="5" name="Picture 4">
            <a:extLst>
              <a:ext uri="{FF2B5EF4-FFF2-40B4-BE49-F238E27FC236}">
                <a16:creationId xmlns:a16="http://schemas.microsoft.com/office/drawing/2014/main" id="{536281D7-7CC0-4D89-9828-B379BD9C0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 y="970384"/>
            <a:ext cx="10560168" cy="4517960"/>
          </a:xfrm>
          <a:prstGeom prst="rect">
            <a:avLst/>
          </a:prstGeom>
        </p:spPr>
      </p:pic>
    </p:spTree>
    <p:extLst>
      <p:ext uri="{BB962C8B-B14F-4D97-AF65-F5344CB8AC3E}">
        <p14:creationId xmlns:p14="http://schemas.microsoft.com/office/powerpoint/2010/main" val="820882758"/>
      </p:ext>
    </p:extLst>
  </p:cSld>
  <p:clrMapOvr>
    <a:masterClrMapping/>
  </p:clrMapOvr>
  <mc:AlternateContent xmlns:mc="http://schemas.openxmlformats.org/markup-compatibility/2006" xmlns:p14="http://schemas.microsoft.com/office/powerpoint/2010/main">
    <mc:Choice Requires="p14">
      <p:transition spd="slow" p14:dur="2000">
        <p:randomBar dir="vert"/>
      </p:transition>
    </mc:Choice>
    <mc:Fallback xmlns="">
      <p:transition spd="slow">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8C6-E0F6-48B3-A61C-FF24FFD18D4C}"/>
              </a:ext>
            </a:extLst>
          </p:cNvPr>
          <p:cNvSpPr>
            <a:spLocks noGrp="1"/>
          </p:cNvSpPr>
          <p:nvPr>
            <p:ph type="title"/>
          </p:nvPr>
        </p:nvSpPr>
        <p:spPr/>
        <p:txBody>
          <a:bodyPr>
            <a:normAutofit/>
          </a:bodyPr>
          <a:lstStyle/>
          <a:p>
            <a:r>
              <a:rPr lang="en-IN" sz="6000" dirty="0"/>
              <a:t>FUNCTIONALITIES</a:t>
            </a:r>
          </a:p>
        </p:txBody>
      </p:sp>
      <p:sp>
        <p:nvSpPr>
          <p:cNvPr id="5" name="TextBox 4">
            <a:extLst>
              <a:ext uri="{FF2B5EF4-FFF2-40B4-BE49-F238E27FC236}">
                <a16:creationId xmlns:a16="http://schemas.microsoft.com/office/drawing/2014/main" id="{BD135C9A-10B5-4CCB-97A7-BB9F7FD1C979}"/>
              </a:ext>
            </a:extLst>
          </p:cNvPr>
          <p:cNvSpPr txBox="1"/>
          <p:nvPr/>
        </p:nvSpPr>
        <p:spPr>
          <a:xfrm>
            <a:off x="1045028" y="2463281"/>
            <a:ext cx="10353761" cy="3846374"/>
          </a:xfrm>
          <a:prstGeom prst="rect">
            <a:avLst/>
          </a:prstGeom>
          <a:noFill/>
        </p:spPr>
        <p:txBody>
          <a:bodyPr wrap="square">
            <a:spAutoFit/>
          </a:bodyPr>
          <a:lstStyle/>
          <a:p>
            <a:pPr>
              <a:lnSpc>
                <a:spcPct val="107000"/>
              </a:lnSpc>
              <a:spcAft>
                <a:spcPts val="800"/>
              </a:spcAft>
            </a:pPr>
            <a:r>
              <a:rPr lang="en-IN" sz="2400" dirty="0">
                <a:effectLst/>
                <a:latin typeface="Bookman Old Style" panose="02050604050505020204" pitchFamily="18" charset="0"/>
                <a:ea typeface="Calibri" panose="020F0502020204030204" pitchFamily="34" charset="0"/>
                <a:cs typeface="Times New Roman" panose="02020603050405020304" pitchFamily="18" charset="0"/>
              </a:rPr>
              <a:t>1.	CREATING NEW ACCOUNT.</a:t>
            </a:r>
          </a:p>
          <a:p>
            <a:pPr>
              <a:lnSpc>
                <a:spcPct val="107000"/>
              </a:lnSpc>
              <a:spcAft>
                <a:spcPts val="800"/>
              </a:spcAft>
            </a:pPr>
            <a:r>
              <a:rPr lang="en-IN" sz="2400" dirty="0">
                <a:latin typeface="Bookman Old Style" panose="02050604050505020204" pitchFamily="18" charset="0"/>
                <a:ea typeface="Calibri" panose="020F0502020204030204" pitchFamily="34" charset="0"/>
                <a:cs typeface="Times New Roman" panose="02020603050405020304" pitchFamily="18" charset="0"/>
              </a:rPr>
              <a:t>2.	UPDATING ACCOUNT.</a:t>
            </a:r>
          </a:p>
          <a:p>
            <a:pPr>
              <a:lnSpc>
                <a:spcPct val="107000"/>
              </a:lnSpc>
              <a:spcAft>
                <a:spcPts val="800"/>
              </a:spcAft>
            </a:pPr>
            <a:r>
              <a:rPr lang="en-IN" sz="2400" dirty="0">
                <a:effectLst/>
                <a:latin typeface="Bookman Old Style" panose="02050604050505020204" pitchFamily="18" charset="0"/>
                <a:ea typeface="Calibri" panose="020F0502020204030204" pitchFamily="34" charset="0"/>
                <a:cs typeface="Times New Roman" panose="02020603050405020304" pitchFamily="18" charset="0"/>
              </a:rPr>
              <a:t>3.	RECOVERY ACCOUNT USING VALIDATING QUESTION.</a:t>
            </a:r>
          </a:p>
          <a:p>
            <a:pPr>
              <a:lnSpc>
                <a:spcPct val="107000"/>
              </a:lnSpc>
              <a:spcAft>
                <a:spcPts val="800"/>
              </a:spcAft>
            </a:pPr>
            <a:r>
              <a:rPr lang="en-IN" sz="2400" dirty="0">
                <a:latin typeface="Bookman Old Style" panose="02050604050505020204" pitchFamily="18" charset="0"/>
                <a:ea typeface="Calibri" panose="020F0502020204030204" pitchFamily="34" charset="0"/>
                <a:cs typeface="Times New Roman" panose="02020603050405020304" pitchFamily="18" charset="0"/>
              </a:rPr>
              <a:t>4.	VIEW HISTORY OF TRANSACTIONS.</a:t>
            </a:r>
          </a:p>
          <a:p>
            <a:pPr>
              <a:lnSpc>
                <a:spcPct val="107000"/>
              </a:lnSpc>
              <a:spcAft>
                <a:spcPts val="800"/>
              </a:spcAft>
            </a:pPr>
            <a:r>
              <a:rPr lang="en-IN" sz="2400" dirty="0">
                <a:effectLst/>
                <a:latin typeface="Bookman Old Style" panose="02050604050505020204" pitchFamily="18" charset="0"/>
                <a:ea typeface="Calibri" panose="020F0502020204030204" pitchFamily="34" charset="0"/>
                <a:cs typeface="Times New Roman" panose="02020603050405020304" pitchFamily="18" charset="0"/>
              </a:rPr>
              <a:t>5.	DEPOSITE AND </a:t>
            </a:r>
            <a:r>
              <a:rPr lang="en-IN" sz="2400" dirty="0">
                <a:latin typeface="Bookman Old Style" panose="02050604050505020204" pitchFamily="18" charset="0"/>
                <a:ea typeface="Calibri" panose="020F0502020204030204" pitchFamily="34" charset="0"/>
                <a:cs typeface="Times New Roman" panose="02020603050405020304" pitchFamily="18" charset="0"/>
              </a:rPr>
              <a:t>WITHDRAW AMOUNT.</a:t>
            </a:r>
          </a:p>
          <a:p>
            <a:pPr>
              <a:lnSpc>
                <a:spcPct val="107000"/>
              </a:lnSpc>
              <a:spcAft>
                <a:spcPts val="800"/>
              </a:spcAft>
            </a:pPr>
            <a:r>
              <a:rPr lang="en-IN" sz="2400" dirty="0">
                <a:effectLst/>
                <a:latin typeface="Bookman Old Style" panose="02050604050505020204" pitchFamily="18" charset="0"/>
                <a:ea typeface="Calibri" panose="020F0502020204030204" pitchFamily="34" charset="0"/>
                <a:cs typeface="Times New Roman" panose="02020603050405020304" pitchFamily="18" charset="0"/>
              </a:rPr>
              <a:t>6.	CAN TRANSFER MONEY FROM ONE ACCOUNT TO ANOTHER.</a:t>
            </a:r>
          </a:p>
          <a:p>
            <a:pPr>
              <a:lnSpc>
                <a:spcPct val="107000"/>
              </a:lnSpc>
              <a:spcAft>
                <a:spcPts val="800"/>
              </a:spcAft>
            </a:pPr>
            <a:r>
              <a:rPr lang="en-IN" sz="2400" dirty="0">
                <a:latin typeface="Bookman Old Style" panose="02050604050505020204" pitchFamily="18" charset="0"/>
                <a:ea typeface="Calibri" panose="020F0502020204030204" pitchFamily="34" charset="0"/>
                <a:cs typeface="Times New Roman" panose="02020603050405020304" pitchFamily="18" charset="0"/>
              </a:rPr>
              <a:t>7.	ALLOW USER TO CHANGE THE ACCOUNT INFORMATION AND       	SETTINGS IF VERIFIED.</a:t>
            </a:r>
            <a:endParaRPr lang="en-IN" sz="2400" dirty="0">
              <a:effectLst/>
              <a:latin typeface="Bookman Old Style" panose="0205060405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2358459"/>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AFA7-C839-47D2-8C32-15B35C17F432}"/>
              </a:ext>
            </a:extLst>
          </p:cNvPr>
          <p:cNvSpPr>
            <a:spLocks noGrp="1"/>
          </p:cNvSpPr>
          <p:nvPr>
            <p:ph type="title"/>
          </p:nvPr>
        </p:nvSpPr>
        <p:spPr>
          <a:xfrm>
            <a:off x="200609" y="697152"/>
            <a:ext cx="10396882" cy="1151965"/>
          </a:xfrm>
        </p:spPr>
        <p:txBody>
          <a:bodyPr>
            <a:normAutofit fontScale="90000"/>
          </a:bodyPr>
          <a:lstStyle/>
          <a:p>
            <a:r>
              <a:rPr lang="en-IN" dirty="0"/>
              <a:t>WELCOME </a:t>
            </a:r>
            <a:br>
              <a:rPr lang="en-IN" dirty="0"/>
            </a:br>
            <a:r>
              <a:rPr lang="en-IN" dirty="0"/>
              <a:t>SCREEN</a:t>
            </a:r>
          </a:p>
        </p:txBody>
      </p:sp>
      <p:pic>
        <p:nvPicPr>
          <p:cNvPr id="5" name="Picture 4">
            <a:extLst>
              <a:ext uri="{FF2B5EF4-FFF2-40B4-BE49-F238E27FC236}">
                <a16:creationId xmlns:a16="http://schemas.microsoft.com/office/drawing/2014/main" id="{B3061255-142B-4678-9111-D7091D688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832" y="187149"/>
            <a:ext cx="7972837" cy="5283234"/>
          </a:xfrm>
          <a:prstGeom prst="rect">
            <a:avLst/>
          </a:prstGeom>
        </p:spPr>
      </p:pic>
    </p:spTree>
    <p:extLst>
      <p:ext uri="{BB962C8B-B14F-4D97-AF65-F5344CB8AC3E}">
        <p14:creationId xmlns:p14="http://schemas.microsoft.com/office/powerpoint/2010/main" val="93523230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E140-1898-46DC-9C5F-D9D4434CAC57}"/>
              </a:ext>
            </a:extLst>
          </p:cNvPr>
          <p:cNvSpPr>
            <a:spLocks noGrp="1"/>
          </p:cNvSpPr>
          <p:nvPr>
            <p:ph type="title"/>
          </p:nvPr>
        </p:nvSpPr>
        <p:spPr>
          <a:xfrm>
            <a:off x="312576" y="1786813"/>
            <a:ext cx="10396882" cy="1151965"/>
          </a:xfrm>
        </p:spPr>
        <p:txBody>
          <a:bodyPr>
            <a:normAutofit fontScale="90000"/>
          </a:bodyPr>
          <a:lstStyle/>
          <a:p>
            <a:r>
              <a:rPr lang="en-IN" dirty="0"/>
              <a:t>CREATE </a:t>
            </a:r>
            <a:br>
              <a:rPr lang="en-IN" dirty="0"/>
            </a:br>
            <a:r>
              <a:rPr lang="en-IN" dirty="0"/>
              <a:t>NEW </a:t>
            </a:r>
            <a:br>
              <a:rPr lang="en-IN" dirty="0"/>
            </a:br>
            <a:r>
              <a:rPr lang="en-IN" dirty="0"/>
              <a:t>ACCOUNT</a:t>
            </a:r>
            <a:br>
              <a:rPr lang="en-IN" dirty="0"/>
            </a:br>
            <a:r>
              <a:rPr lang="en-IN" dirty="0"/>
              <a:t>(PERSONAL</a:t>
            </a:r>
            <a:br>
              <a:rPr lang="en-IN" dirty="0"/>
            </a:br>
            <a:r>
              <a:rPr lang="en-IN" dirty="0"/>
              <a:t>INFO.)</a:t>
            </a:r>
          </a:p>
        </p:txBody>
      </p:sp>
      <p:pic>
        <p:nvPicPr>
          <p:cNvPr id="7" name="Picture 6">
            <a:extLst>
              <a:ext uri="{FF2B5EF4-FFF2-40B4-BE49-F238E27FC236}">
                <a16:creationId xmlns:a16="http://schemas.microsoft.com/office/drawing/2014/main" id="{DE4D4FA2-52AF-4688-A01C-87E2785DC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747" y="158620"/>
            <a:ext cx="8388220" cy="5368990"/>
          </a:xfrm>
          <a:prstGeom prst="rect">
            <a:avLst/>
          </a:prstGeom>
        </p:spPr>
      </p:pic>
    </p:spTree>
    <p:extLst>
      <p:ext uri="{BB962C8B-B14F-4D97-AF65-F5344CB8AC3E}">
        <p14:creationId xmlns:p14="http://schemas.microsoft.com/office/powerpoint/2010/main" val="194016101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_rels/them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11.jpeg"/></Relationships>
</file>

<file path=ppt/theme/_rels/them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6.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7.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434</TotalTime>
  <Words>414</Words>
  <Application>Microsoft Office PowerPoint</Application>
  <PresentationFormat>Widescreen</PresentationFormat>
  <Paragraphs>56</Paragraphs>
  <Slides>27</Slides>
  <Notes>1</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27</vt:i4>
      </vt:variant>
    </vt:vector>
  </HeadingPairs>
  <TitlesOfParts>
    <vt:vector size="46" baseType="lpstr">
      <vt:lpstr>Arial</vt:lpstr>
      <vt:lpstr>Arial Black</vt:lpstr>
      <vt:lpstr>Arial Rounded MT Bold</vt:lpstr>
      <vt:lpstr>Bookman Old Style</vt:lpstr>
      <vt:lpstr>Britannic Bold</vt:lpstr>
      <vt:lpstr>Calibri</vt:lpstr>
      <vt:lpstr>Century Gothic</vt:lpstr>
      <vt:lpstr>Garamond</vt:lpstr>
      <vt:lpstr>Gill Sans MT</vt:lpstr>
      <vt:lpstr>Impact</vt:lpstr>
      <vt:lpstr>Wingdings 2</vt:lpstr>
      <vt:lpstr>Wingdings 3</vt:lpstr>
      <vt:lpstr>Quotable</vt:lpstr>
      <vt:lpstr>Ion</vt:lpstr>
      <vt:lpstr>Gallery</vt:lpstr>
      <vt:lpstr>1_Gallery</vt:lpstr>
      <vt:lpstr>Main Event</vt:lpstr>
      <vt:lpstr>Organic</vt:lpstr>
      <vt:lpstr>1_Main Event</vt:lpstr>
      <vt:lpstr>PowerPoint Presentation</vt:lpstr>
      <vt:lpstr>PowerPoint Presentation</vt:lpstr>
      <vt:lpstr>PowerPoint Presentation</vt:lpstr>
      <vt:lpstr>PowerPoint Presentation</vt:lpstr>
      <vt:lpstr>PowerPoint Presentation</vt:lpstr>
      <vt:lpstr>WORKING OVERVIEW</vt:lpstr>
      <vt:lpstr>FUNCTIONALITIES</vt:lpstr>
      <vt:lpstr>WELCOME  SCREEN</vt:lpstr>
      <vt:lpstr>CREATE  NEW  ACCOUNT (PERSONAL INFO.)</vt:lpstr>
      <vt:lpstr>CREATE  NEW  ACCOUNT (ACCOUNT INFO.)</vt:lpstr>
      <vt:lpstr>FORGOT  PASSWORD</vt:lpstr>
      <vt:lpstr>LOGIN SUCCESSFUL</vt:lpstr>
      <vt:lpstr>DASHBOARD</vt:lpstr>
      <vt:lpstr>ACCOUNT INFORMATION</vt:lpstr>
      <vt:lpstr>WITHDRAWL (BEFORE)</vt:lpstr>
      <vt:lpstr>WITHDRAWL (AFTER)</vt:lpstr>
      <vt:lpstr>DEPOSITE (BEFORE)</vt:lpstr>
      <vt:lpstr>DEPOSITE (AFTER)</vt:lpstr>
      <vt:lpstr>WITHDRAWL HISTORY</vt:lpstr>
      <vt:lpstr>DEPOSITE HISTORY</vt:lpstr>
      <vt:lpstr>MONEY TRANFER HISTORY</vt:lpstr>
      <vt:lpstr>MONEY WITHDRAWL HISTORY</vt:lpstr>
      <vt:lpstr>TRANFER MONEY (BEFORE)</vt:lpstr>
      <vt:lpstr>VERIFICATIONA OF ACCOUNT FOR MONEY TRANFER</vt:lpstr>
      <vt:lpstr>MONEY TRANFER (AFTER)</vt:lpstr>
      <vt:lpstr>CHANGE PIN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Devesh Kushwaha</dc:creator>
  <cp:lastModifiedBy>Devesh Kushwaha</cp:lastModifiedBy>
  <cp:revision>55</cp:revision>
  <dcterms:created xsi:type="dcterms:W3CDTF">2020-10-24T11:08:21Z</dcterms:created>
  <dcterms:modified xsi:type="dcterms:W3CDTF">2020-10-25T14:00:22Z</dcterms:modified>
</cp:coreProperties>
</file>